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56"/>
  </p:notesMasterIdLst>
  <p:sldIdLst>
    <p:sldId id="256" r:id="rId3"/>
    <p:sldId id="257" r:id="rId4"/>
    <p:sldId id="269" r:id="rId5"/>
    <p:sldId id="263" r:id="rId6"/>
    <p:sldId id="260" r:id="rId7"/>
    <p:sldId id="297" r:id="rId8"/>
    <p:sldId id="303" r:id="rId9"/>
    <p:sldId id="302" r:id="rId10"/>
    <p:sldId id="304" r:id="rId11"/>
    <p:sldId id="305" r:id="rId12"/>
    <p:sldId id="306" r:id="rId13"/>
    <p:sldId id="300" r:id="rId14"/>
    <p:sldId id="307" r:id="rId15"/>
    <p:sldId id="309" r:id="rId16"/>
    <p:sldId id="308" r:id="rId17"/>
    <p:sldId id="310" r:id="rId18"/>
    <p:sldId id="311" r:id="rId19"/>
    <p:sldId id="265" r:id="rId20"/>
    <p:sldId id="301" r:id="rId21"/>
    <p:sldId id="299" r:id="rId22"/>
    <p:sldId id="298" r:id="rId23"/>
    <p:sldId id="261" r:id="rId24"/>
    <p:sldId id="262" r:id="rId25"/>
    <p:sldId id="264" r:id="rId26"/>
    <p:sldId id="266" r:id="rId27"/>
    <p:sldId id="267" r:id="rId28"/>
    <p:sldId id="268" r:id="rId29"/>
    <p:sldId id="270" r:id="rId30"/>
    <p:sldId id="271"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Lst>
  <p:sldSz cx="9144000" cy="5143500" type="screen16x9"/>
  <p:notesSz cx="6858000" cy="9144000"/>
  <p:embeddedFontLst>
    <p:embeddedFont>
      <p:font typeface="Advent Pro Medium" panose="020B0604020202020204" charset="0"/>
      <p:regular r:id="rId57"/>
      <p:bold r:id="rId58"/>
    </p:embeddedFont>
    <p:embeddedFont>
      <p:font typeface="Advent Pro SemiBold" panose="020B0604020202020204" charset="0"/>
      <p:regular r:id="rId59"/>
      <p:bold r:id="rId60"/>
    </p:embeddedFont>
    <p:embeddedFont>
      <p:font typeface="Amatic SC" panose="00000500000000000000" pitchFamily="2" charset="-79"/>
      <p:regular r:id="rId61"/>
      <p:bold r:id="rId62"/>
    </p:embeddedFont>
    <p:embeddedFont>
      <p:font typeface="Calibri" panose="020F0502020204030204" pitchFamily="34" charset="0"/>
      <p:regular r:id="rId63"/>
      <p:bold r:id="rId64"/>
      <p:italic r:id="rId65"/>
      <p:boldItalic r:id="rId66"/>
    </p:embeddedFont>
    <p:embeddedFont>
      <p:font typeface="Fira Sans Condensed Medium" panose="020B0603050000020004" pitchFamily="34" charset="0"/>
      <p:regular r:id="rId67"/>
      <p:bold r:id="rId68"/>
      <p:italic r:id="rId69"/>
      <p:boldItalic r:id="rId70"/>
    </p:embeddedFont>
    <p:embeddedFont>
      <p:font typeface="Fira Sans Extra Condensed Medium" panose="020B0604020202020204" charset="0"/>
      <p:regular r:id="rId71"/>
      <p:bold r:id="rId72"/>
      <p:italic r:id="rId73"/>
      <p:boldItalic r:id="rId74"/>
    </p:embeddedFont>
    <p:embeddedFont>
      <p:font typeface="Livvic Light" pitchFamily="2" charset="0"/>
      <p:regular r:id="rId75"/>
      <p:italic r:id="rId76"/>
    </p:embeddedFont>
    <p:embeddedFont>
      <p:font typeface="Maven Pro" panose="020B0604020202020204" charset="0"/>
      <p:regular r:id="rId77"/>
      <p:bold r:id="rId78"/>
    </p:embeddedFont>
    <p:embeddedFont>
      <p:font typeface="Nunito Light" pitchFamily="2" charset="0"/>
      <p:regular r:id="rId79"/>
      <p:italic r:id="rId80"/>
    </p:embeddedFont>
    <p:embeddedFont>
      <p:font typeface="Proxima Nova" panose="020B0604020202020204" charset="0"/>
      <p:regular r:id="rId81"/>
      <p:bold r:id="rId82"/>
      <p:italic r:id="rId83"/>
      <p:boldItalic r:id="rId84"/>
    </p:embeddedFont>
    <p:embeddedFont>
      <p:font typeface="Proxima Nova Semibold" panose="020B0604020202020204" charset="0"/>
      <p:regular r:id="rId85"/>
      <p:bold r:id="rId86"/>
      <p:boldItalic r:id="rId87"/>
    </p:embeddedFont>
    <p:embeddedFont>
      <p:font typeface="Roboto Medium" panose="02000000000000000000" pitchFamily="2" charset="0"/>
      <p:regular r:id="rId88"/>
      <p:bold r:id="rId89"/>
      <p:italic r:id="rId90"/>
      <p:boldItalic r:id="rId91"/>
    </p:embeddedFont>
    <p:embeddedFont>
      <p:font typeface="Share Tech" panose="020B0604020202020204" charset="0"/>
      <p:regular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75008B-A375-45A3-9C25-1217A862E79D}">
  <a:tblStyle styleId="{1975008B-A375-45A3-9C25-1217A862E7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AC3CCA-C797-4891-BE02-D94E43425B78}" styleName="סגנון ביניים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666" y="5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font" Target="fonts/font28.fntdata"/><Relationship Id="rId89" Type="http://schemas.openxmlformats.org/officeDocument/2006/relationships/font" Target="fonts/font33.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font" Target="fonts/font3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openxmlformats.org/officeDocument/2006/relationships/font" Target="fonts/font31.fntdata"/><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font" Target="fonts/font26.fntdata"/><Relationship Id="rId90" Type="http://schemas.openxmlformats.org/officeDocument/2006/relationships/font" Target="fonts/font34.fntdata"/><Relationship Id="rId95"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673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595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437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710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34442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8800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5032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3561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950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57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02408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83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172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774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134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5" r:id="rId15"/>
    <p:sldLayoutId id="2147483666" r:id="rId16"/>
    <p:sldLayoutId id="2147483667" r:id="rId17"/>
    <p:sldLayoutId id="2147483668"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6.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39.xml"/><Relationship Id="rId1" Type="http://schemas.openxmlformats.org/officeDocument/2006/relationships/slideLayout" Target="../slideLayouts/slideLayout19.xml"/><Relationship Id="rId4" Type="http://schemas.openxmlformats.org/officeDocument/2006/relationships/hyperlink" Target="https://fonts.google.com/specimen/Maven+Pro?query=mave"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vgchartz.com/"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Presented by:</a:t>
            </a:r>
          </a:p>
          <a:p>
            <a:pPr marL="0" lvl="0" indent="0" algn="ctr" rtl="0">
              <a:spcBef>
                <a:spcPts val="0"/>
              </a:spcBef>
              <a:spcAft>
                <a:spcPts val="0"/>
              </a:spcAft>
              <a:buNone/>
            </a:pPr>
            <a:r>
              <a:rPr lang="en" dirty="0"/>
              <a:t>Eden Ben Meshi</a:t>
            </a:r>
          </a:p>
          <a:p>
            <a:pPr marL="0" lvl="0" indent="0" algn="ctr" rtl="0">
              <a:spcBef>
                <a:spcPts val="0"/>
              </a:spcBef>
              <a:spcAft>
                <a:spcPts val="0"/>
              </a:spcAft>
              <a:buNone/>
            </a:pPr>
            <a:r>
              <a:rPr lang="en" dirty="0"/>
              <a:t>Nittai Ben Shimol</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br>
              <a:rPr lang="en" dirty="0">
                <a:solidFill>
                  <a:schemeClr val="accent2"/>
                </a:solidFill>
              </a:rPr>
            </a:br>
            <a:r>
              <a:rPr lang="en" dirty="0"/>
              <a:t>Video Games</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pic>
        <p:nvPicPr>
          <p:cNvPr id="8" name="תמונה 7">
            <a:extLst>
              <a:ext uri="{FF2B5EF4-FFF2-40B4-BE49-F238E27FC236}">
                <a16:creationId xmlns:a16="http://schemas.microsoft.com/office/drawing/2014/main" id="{6BFC64BC-0349-6AED-B230-1C030972ED90}"/>
              </a:ext>
            </a:extLst>
          </p:cNvPr>
          <p:cNvPicPr>
            <a:picLocks noChangeAspect="1"/>
          </p:cNvPicPr>
          <p:nvPr/>
        </p:nvPicPr>
        <p:blipFill rotWithShape="1">
          <a:blip r:embed="rId3"/>
          <a:srcRect r="441"/>
          <a:stretch/>
        </p:blipFill>
        <p:spPr>
          <a:xfrm>
            <a:off x="618824" y="1554034"/>
            <a:ext cx="8065294" cy="2762583"/>
          </a:xfrm>
          <a:prstGeom prst="rect">
            <a:avLst/>
          </a:prstGeom>
        </p:spPr>
      </p:pic>
      <p:sp>
        <p:nvSpPr>
          <p:cNvPr id="11" name="Google Shape;1586;p49">
            <a:extLst>
              <a:ext uri="{FF2B5EF4-FFF2-40B4-BE49-F238E27FC236}">
                <a16:creationId xmlns:a16="http://schemas.microsoft.com/office/drawing/2014/main" id="{F809E43C-3BC3-D749-0035-EFD1329B5B51}"/>
              </a:ext>
            </a:extLst>
          </p:cNvPr>
          <p:cNvSpPr txBox="1">
            <a:spLocks noGrp="1"/>
          </p:cNvSpPr>
          <p:nvPr>
            <p:ph type="body" idx="1"/>
          </p:nvPr>
        </p:nvSpPr>
        <p:spPr>
          <a:xfrm>
            <a:off x="1047410" y="985969"/>
            <a:ext cx="4510427"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on the site</a:t>
            </a: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764111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graphicFrame>
        <p:nvGraphicFramePr>
          <p:cNvPr id="4" name="טבלה 3">
            <a:extLst>
              <a:ext uri="{FF2B5EF4-FFF2-40B4-BE49-F238E27FC236}">
                <a16:creationId xmlns:a16="http://schemas.microsoft.com/office/drawing/2014/main" id="{DDCA23C4-D999-76A1-D228-F8CE284F550D}"/>
              </a:ext>
            </a:extLst>
          </p:cNvPr>
          <p:cNvGraphicFramePr>
            <a:graphicFrameLocks noGrp="1"/>
          </p:cNvGraphicFramePr>
          <p:nvPr>
            <p:extLst>
              <p:ext uri="{D42A27DB-BD31-4B8C-83A1-F6EECF244321}">
                <p14:modId xmlns:p14="http://schemas.microsoft.com/office/powerpoint/2010/main" val="3525917827"/>
              </p:ext>
            </p:extLst>
          </p:nvPr>
        </p:nvGraphicFramePr>
        <p:xfrm>
          <a:off x="370531" y="1777029"/>
          <a:ext cx="8521697" cy="2354721"/>
        </p:xfrm>
        <a:graphic>
          <a:graphicData uri="http://schemas.openxmlformats.org/drawingml/2006/table">
            <a:tbl>
              <a:tblPr>
                <a:tableStyleId>{D7AC3CCA-C797-4891-BE02-D94E43425B78}</a:tableStyleId>
              </a:tblPr>
              <a:tblGrid>
                <a:gridCol w="318653">
                  <a:extLst>
                    <a:ext uri="{9D8B030D-6E8A-4147-A177-3AD203B41FA5}">
                      <a16:colId xmlns:a16="http://schemas.microsoft.com/office/drawing/2014/main" val="411292460"/>
                    </a:ext>
                  </a:extLst>
                </a:gridCol>
                <a:gridCol w="482532">
                  <a:extLst>
                    <a:ext uri="{9D8B030D-6E8A-4147-A177-3AD203B41FA5}">
                      <a16:colId xmlns:a16="http://schemas.microsoft.com/office/drawing/2014/main" val="2114634947"/>
                    </a:ext>
                  </a:extLst>
                </a:gridCol>
                <a:gridCol w="482532">
                  <a:extLst>
                    <a:ext uri="{9D8B030D-6E8A-4147-A177-3AD203B41FA5}">
                      <a16:colId xmlns:a16="http://schemas.microsoft.com/office/drawing/2014/main" val="2694846988"/>
                    </a:ext>
                  </a:extLst>
                </a:gridCol>
                <a:gridCol w="482532">
                  <a:extLst>
                    <a:ext uri="{9D8B030D-6E8A-4147-A177-3AD203B41FA5}">
                      <a16:colId xmlns:a16="http://schemas.microsoft.com/office/drawing/2014/main" val="2425301490"/>
                    </a:ext>
                  </a:extLst>
                </a:gridCol>
                <a:gridCol w="482532">
                  <a:extLst>
                    <a:ext uri="{9D8B030D-6E8A-4147-A177-3AD203B41FA5}">
                      <a16:colId xmlns:a16="http://schemas.microsoft.com/office/drawing/2014/main" val="2898515072"/>
                    </a:ext>
                  </a:extLst>
                </a:gridCol>
                <a:gridCol w="482532">
                  <a:extLst>
                    <a:ext uri="{9D8B030D-6E8A-4147-A177-3AD203B41FA5}">
                      <a16:colId xmlns:a16="http://schemas.microsoft.com/office/drawing/2014/main" val="3386982433"/>
                    </a:ext>
                  </a:extLst>
                </a:gridCol>
                <a:gridCol w="482532">
                  <a:extLst>
                    <a:ext uri="{9D8B030D-6E8A-4147-A177-3AD203B41FA5}">
                      <a16:colId xmlns:a16="http://schemas.microsoft.com/office/drawing/2014/main" val="2473190031"/>
                    </a:ext>
                  </a:extLst>
                </a:gridCol>
                <a:gridCol w="482532">
                  <a:extLst>
                    <a:ext uri="{9D8B030D-6E8A-4147-A177-3AD203B41FA5}">
                      <a16:colId xmlns:a16="http://schemas.microsoft.com/office/drawing/2014/main" val="88725986"/>
                    </a:ext>
                  </a:extLst>
                </a:gridCol>
                <a:gridCol w="482532">
                  <a:extLst>
                    <a:ext uri="{9D8B030D-6E8A-4147-A177-3AD203B41FA5}">
                      <a16:colId xmlns:a16="http://schemas.microsoft.com/office/drawing/2014/main" val="1715198305"/>
                    </a:ext>
                  </a:extLst>
                </a:gridCol>
                <a:gridCol w="482532">
                  <a:extLst>
                    <a:ext uri="{9D8B030D-6E8A-4147-A177-3AD203B41FA5}">
                      <a16:colId xmlns:a16="http://schemas.microsoft.com/office/drawing/2014/main" val="391529951"/>
                    </a:ext>
                  </a:extLst>
                </a:gridCol>
                <a:gridCol w="482532">
                  <a:extLst>
                    <a:ext uri="{9D8B030D-6E8A-4147-A177-3AD203B41FA5}">
                      <a16:colId xmlns:a16="http://schemas.microsoft.com/office/drawing/2014/main" val="1455868959"/>
                    </a:ext>
                  </a:extLst>
                </a:gridCol>
                <a:gridCol w="482532">
                  <a:extLst>
                    <a:ext uri="{9D8B030D-6E8A-4147-A177-3AD203B41FA5}">
                      <a16:colId xmlns:a16="http://schemas.microsoft.com/office/drawing/2014/main" val="406346279"/>
                    </a:ext>
                  </a:extLst>
                </a:gridCol>
                <a:gridCol w="482532">
                  <a:extLst>
                    <a:ext uri="{9D8B030D-6E8A-4147-A177-3AD203B41FA5}">
                      <a16:colId xmlns:a16="http://schemas.microsoft.com/office/drawing/2014/main" val="888579668"/>
                    </a:ext>
                  </a:extLst>
                </a:gridCol>
                <a:gridCol w="482532">
                  <a:extLst>
                    <a:ext uri="{9D8B030D-6E8A-4147-A177-3AD203B41FA5}">
                      <a16:colId xmlns:a16="http://schemas.microsoft.com/office/drawing/2014/main" val="2485055475"/>
                    </a:ext>
                  </a:extLst>
                </a:gridCol>
                <a:gridCol w="482532">
                  <a:extLst>
                    <a:ext uri="{9D8B030D-6E8A-4147-A177-3AD203B41FA5}">
                      <a16:colId xmlns:a16="http://schemas.microsoft.com/office/drawing/2014/main" val="386941420"/>
                    </a:ext>
                  </a:extLst>
                </a:gridCol>
                <a:gridCol w="482532">
                  <a:extLst>
                    <a:ext uri="{9D8B030D-6E8A-4147-A177-3AD203B41FA5}">
                      <a16:colId xmlns:a16="http://schemas.microsoft.com/office/drawing/2014/main" val="3108708841"/>
                    </a:ext>
                  </a:extLst>
                </a:gridCol>
                <a:gridCol w="482532">
                  <a:extLst>
                    <a:ext uri="{9D8B030D-6E8A-4147-A177-3AD203B41FA5}">
                      <a16:colId xmlns:a16="http://schemas.microsoft.com/office/drawing/2014/main" val="1539132692"/>
                    </a:ext>
                  </a:extLst>
                </a:gridCol>
                <a:gridCol w="482532">
                  <a:extLst>
                    <a:ext uri="{9D8B030D-6E8A-4147-A177-3AD203B41FA5}">
                      <a16:colId xmlns:a16="http://schemas.microsoft.com/office/drawing/2014/main" val="2142174721"/>
                    </a:ext>
                  </a:extLst>
                </a:gridCol>
              </a:tblGrid>
              <a:tr h="245818">
                <a:tc>
                  <a:txBody>
                    <a:bodyPr/>
                    <a:lstStyle/>
                    <a:p>
                      <a:pPr algn="l" fontAlgn="b"/>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ctr" fontAlgn="t"/>
                      <a:r>
                        <a:rPr lang="en-US" sz="800" u="none" strike="noStrike">
                          <a:effectLst/>
                        </a:rPr>
                        <a:t>Game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Pos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Genre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Console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Publisher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Developer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VGChartz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Critic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User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Shipped</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NA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Japan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Other_Sales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Release_Date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Last_Update</a:t>
                      </a:r>
                      <a:endParaRPr lang="en-US" sz="800" b="1" i="0" u="none" strike="noStrike">
                        <a:solidFill>
                          <a:srgbClr val="000000"/>
                        </a:solidFill>
                        <a:effectLst/>
                        <a:latin typeface="Arial" panose="020B0604020202020204" pitchFamily="34" charset="0"/>
                      </a:endParaRPr>
                    </a:p>
                  </a:txBody>
                  <a:tcPr marL="5463" marR="5463" marT="5463" marB="0"/>
                </a:tc>
                <a:extLst>
                  <a:ext uri="{0D108BD9-81ED-4DB2-BD59-A6C34878D82A}">
                    <a16:rowId xmlns:a16="http://schemas.microsoft.com/office/drawing/2014/main" val="1056156112"/>
                  </a:ext>
                </a:extLst>
              </a:tr>
              <a:tr h="486174">
                <a:tc>
                  <a:txBody>
                    <a:bodyPr/>
                    <a:lstStyle/>
                    <a:p>
                      <a:pPr algn="ctr" fontAlgn="t"/>
                      <a:r>
                        <a:rPr lang="he-IL" sz="800" u="none" strike="noStrike">
                          <a:effectLst/>
                        </a:rPr>
                        <a:t>0</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Series</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Computer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51.00m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N/A</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22nd Mar 05</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696569843"/>
                  </a:ext>
                </a:extLst>
              </a:tr>
              <a:tr h="245818">
                <a:tc>
                  <a:txBody>
                    <a:bodyPr/>
                    <a:lstStyle/>
                    <a:p>
                      <a:pPr algn="ctr" fontAlgn="t"/>
                      <a:r>
                        <a:rPr lang="he-IL" sz="800" u="none" strike="noStrike">
                          <a:effectLst/>
                        </a:rPr>
                        <a:t>1</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2</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Action</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47.82m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623046292"/>
                  </a:ext>
                </a:extLst>
              </a:tr>
              <a:tr h="245818">
                <a:tc>
                  <a:txBody>
                    <a:bodyPr/>
                    <a:lstStyle/>
                    <a:p>
                      <a:pPr algn="ctr" fontAlgn="t"/>
                      <a:r>
                        <a:rPr lang="he-IL" sz="800" u="none" strike="noStrike">
                          <a:effectLst/>
                        </a:rPr>
                        <a:t>2</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Devil May Cry</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3</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25.20m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16th Oct 01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03rd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700055305"/>
                  </a:ext>
                </a:extLst>
              </a:tr>
              <a:tr h="245818">
                <a:tc>
                  <a:txBody>
                    <a:bodyPr/>
                    <a:lstStyle/>
                    <a:p>
                      <a:pPr algn="ctr" fontAlgn="t"/>
                      <a:r>
                        <a:rPr lang="he-IL" sz="800" u="none" strike="noStrike">
                          <a:effectLst/>
                        </a:rPr>
                        <a:t>3</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Dynasty 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4</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21.15m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20990033"/>
                  </a:ext>
                </a:extLst>
              </a:tr>
              <a:tr h="245818">
                <a:tc>
                  <a:txBody>
                    <a:bodyPr/>
                    <a:lstStyle/>
                    <a:p>
                      <a:pPr algn="ctr" fontAlgn="t"/>
                      <a:r>
                        <a:rPr lang="he-IL" sz="800" u="none" strike="noStrike">
                          <a:effectLst/>
                        </a:rPr>
                        <a:t>4</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Frogger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5</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23rd Oct 81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26th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377192989"/>
                  </a:ext>
                </a:extLst>
              </a:tr>
              <a:tr h="606352">
                <a:tc>
                  <a:txBody>
                    <a:bodyPr/>
                    <a:lstStyle/>
                    <a:p>
                      <a:pPr algn="ctr" fontAlgn="t"/>
                      <a:r>
                        <a:rPr lang="he-IL" sz="800" u="none" strike="noStrike">
                          <a:effectLst/>
                        </a:rPr>
                        <a:t>5</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 (2018)    Read the review</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6</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PC</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Interactive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9.7</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10.0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19.50m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20th Apr 18</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15th Feb 22</a:t>
                      </a:r>
                      <a:endParaRPr lang="en-US" sz="800" b="0" i="0" u="none" strike="noStrike" dirty="0">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66676732"/>
                  </a:ext>
                </a:extLst>
              </a:tr>
            </a:tbl>
          </a:graphicData>
        </a:graphic>
      </p:graphicFrame>
      <p:sp>
        <p:nvSpPr>
          <p:cNvPr id="5" name="Google Shape;1586;p49">
            <a:extLst>
              <a:ext uri="{FF2B5EF4-FFF2-40B4-BE49-F238E27FC236}">
                <a16:creationId xmlns:a16="http://schemas.microsoft.com/office/drawing/2014/main" id="{8D975FCB-CD08-7B5F-4676-2694F484BC78}"/>
              </a:ext>
            </a:extLst>
          </p:cNvPr>
          <p:cNvSpPr txBox="1">
            <a:spLocks noGrp="1"/>
          </p:cNvSpPr>
          <p:nvPr>
            <p:ph type="body" idx="1"/>
          </p:nvPr>
        </p:nvSpPr>
        <p:spPr>
          <a:xfrm>
            <a:off x="854529" y="1028831"/>
            <a:ext cx="586774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in the Excel file we created</a:t>
            </a: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263943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3669603"/>
            <a:ext cx="3805755" cy="837300"/>
          </a:xfrm>
          <a:prstGeom prst="rect">
            <a:avLst/>
          </a:prstGeom>
        </p:spPr>
        <p:txBody>
          <a:bodyPr spcFirstLastPara="1" wrap="square" lIns="91425" tIns="91425" rIns="91425" bIns="91425" anchor="b" anchorCtr="0">
            <a:noAutofit/>
          </a:bodyPr>
          <a:lstStyle/>
          <a:p>
            <a:r>
              <a:rPr lang="en-US" sz="4800" dirty="0"/>
              <a:t>Data handling</a:t>
            </a:r>
            <a:br>
              <a:rPr lang="en-US" sz="4800" dirty="0"/>
            </a:br>
            <a:br>
              <a:rPr lang="en-US" sz="4800" dirty="0"/>
            </a:b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8541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652320"/>
            <a:ext cx="8153701" cy="3786900"/>
          </a:xfrm>
          <a:prstGeom prst="rect">
            <a:avLst/>
          </a:prstGeom>
        </p:spPr>
        <p:txBody>
          <a:bodyPr spcFirstLastPara="1" wrap="square" lIns="91425" tIns="91425" rIns="91425" bIns="91425" anchor="t" anchorCtr="0">
            <a:noAutofit/>
          </a:bodyPr>
          <a:lstStyle/>
          <a:p>
            <a:pPr marL="241300" lvl="0" indent="-215900" algn="l" rtl="0">
              <a:spcBef>
                <a:spcPts val="300"/>
              </a:spcBef>
              <a:spcAft>
                <a:spcPts val="0"/>
              </a:spcAft>
              <a:buClr>
                <a:schemeClr val="accent2"/>
              </a:buClr>
              <a:buSzPts val="1400"/>
              <a:buFont typeface="Maven Pro"/>
              <a:buChar char="●"/>
            </a:pPr>
            <a:r>
              <a:rPr lang="en-US" sz="1600" dirty="0">
                <a:effectLst/>
              </a:rPr>
              <a:t>“Play”</a:t>
            </a:r>
          </a:p>
          <a:p>
            <a:pPr marL="241300" lvl="0" indent="-215900" algn="l" rtl="0">
              <a:spcBef>
                <a:spcPts val="300"/>
              </a:spcBef>
              <a:spcAft>
                <a:spcPts val="0"/>
              </a:spcAft>
              <a:buClr>
                <a:schemeClr val="accent2"/>
              </a:buClr>
              <a:buSzPts val="1400"/>
              <a:buFont typeface="Maven Pro"/>
              <a:buChar char="●"/>
            </a:pPr>
            <a:r>
              <a:rPr lang="en-US" sz="1600" dirty="0">
                <a:effectLst/>
              </a:rPr>
              <a:t>“Console”</a:t>
            </a:r>
          </a:p>
          <a:p>
            <a:pPr marL="241300" lvl="0" indent="-215900" algn="l" rtl="0">
              <a:spcBef>
                <a:spcPts val="300"/>
              </a:spcBef>
              <a:spcAft>
                <a:spcPts val="0"/>
              </a:spcAft>
              <a:buClr>
                <a:schemeClr val="accent2"/>
              </a:buClr>
              <a:buSzPts val="1400"/>
              <a:buFont typeface="Maven Pro"/>
              <a:buChar char="●"/>
            </a:pPr>
            <a:r>
              <a:rPr lang="en-US" sz="1600" dirty="0">
                <a:effectLst/>
              </a:rPr>
              <a:t>“Developer”</a:t>
            </a:r>
          </a:p>
          <a:p>
            <a:pPr marL="241300" lvl="0" indent="-215900" algn="l" rtl="0">
              <a:spcBef>
                <a:spcPts val="300"/>
              </a:spcBef>
              <a:spcAft>
                <a:spcPts val="0"/>
              </a:spcAft>
              <a:buClr>
                <a:schemeClr val="accent2"/>
              </a:buClr>
              <a:buSzPts val="1400"/>
              <a:buFont typeface="Maven Pro"/>
              <a:buChar char="●"/>
            </a:pPr>
            <a:r>
              <a:rPr lang="en-US" sz="1600" dirty="0">
                <a:effectLst/>
              </a:rPr>
              <a:t>“Total sales” as well as “Total shipped” (only if the information was missing in both categories) We then merged the columns into one column with the "Total Sales" category</a:t>
            </a:r>
          </a:p>
          <a:p>
            <a:pPr marL="241300" lvl="0" indent="-215900" algn="l" rtl="0">
              <a:spcBef>
                <a:spcPts val="300"/>
              </a:spcBef>
              <a:spcAft>
                <a:spcPts val="0"/>
              </a:spcAft>
              <a:buClr>
                <a:schemeClr val="accent2"/>
              </a:buClr>
              <a:buSzPts val="1400"/>
              <a:buFont typeface="Maven Pro"/>
              <a:buChar char="●"/>
            </a:pPr>
            <a:r>
              <a:rPr lang="en-US" sz="1600" dirty="0">
                <a:effectLst/>
              </a:rPr>
              <a:t>“Release date” and “Last update” date (only if the information was missing in both categories) We then merged the columns into one column with the "Release Date" category</a:t>
            </a: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missing data:</a:t>
            </a:r>
          </a:p>
        </p:txBody>
      </p:sp>
      <p:sp>
        <p:nvSpPr>
          <p:cNvPr id="4" name="Google Shape;1586;p49">
            <a:extLst>
              <a:ext uri="{FF2B5EF4-FFF2-40B4-BE49-F238E27FC236}">
                <a16:creationId xmlns:a16="http://schemas.microsoft.com/office/drawing/2014/main" id="{CB47BAEC-8F80-1A05-95D9-C7E57BD7C669}"/>
              </a:ext>
            </a:extLst>
          </p:cNvPr>
          <p:cNvSpPr txBox="1">
            <a:spLocks/>
          </p:cNvSpPr>
          <p:nvPr/>
        </p:nvSpPr>
        <p:spPr>
          <a:xfrm>
            <a:off x="725942" y="778800"/>
            <a:ext cx="5396252" cy="378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lnSpc>
                <a:spcPct val="150000"/>
              </a:lnSpc>
              <a:buNone/>
            </a:pPr>
            <a:r>
              <a:rPr lang="en-US" sz="1800" dirty="0">
                <a:latin typeface="Share Tech"/>
              </a:rPr>
              <a:t>We removed rows with missing information from the following categories:</a:t>
            </a:r>
          </a:p>
          <a:p>
            <a:pPr marL="0" indent="0">
              <a:lnSpc>
                <a:spcPct val="150000"/>
              </a:lnSpc>
              <a:buFont typeface="Livvic Light"/>
              <a:buNone/>
            </a:pPr>
            <a:endParaRPr lang="en-US" sz="1800" dirty="0">
              <a:latin typeface="Share Tech"/>
            </a:endParaRP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Tree>
    <p:extLst>
      <p:ext uri="{BB962C8B-B14F-4D97-AF65-F5344CB8AC3E}">
        <p14:creationId xmlns:p14="http://schemas.microsoft.com/office/powerpoint/2010/main" val="118883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missing data:</a:t>
            </a:r>
          </a:p>
        </p:txBody>
      </p:sp>
      <p:sp>
        <p:nvSpPr>
          <p:cNvPr id="4" name="Google Shape;1586;p49">
            <a:extLst>
              <a:ext uri="{FF2B5EF4-FFF2-40B4-BE49-F238E27FC236}">
                <a16:creationId xmlns:a16="http://schemas.microsoft.com/office/drawing/2014/main" id="{CB47BAEC-8F80-1A05-95D9-C7E57BD7C669}"/>
              </a:ext>
            </a:extLst>
          </p:cNvPr>
          <p:cNvSpPr txBox="1">
            <a:spLocks/>
          </p:cNvSpPr>
          <p:nvPr/>
        </p:nvSpPr>
        <p:spPr>
          <a:xfrm>
            <a:off x="758096" y="1064549"/>
            <a:ext cx="6171342" cy="378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lnSpc>
                <a:spcPct val="150000"/>
              </a:lnSpc>
              <a:buNone/>
            </a:pPr>
            <a:r>
              <a:rPr lang="en-US" sz="1800" dirty="0">
                <a:latin typeface="Share Tech"/>
              </a:rPr>
              <a:t>We deleted the following columns:</a:t>
            </a:r>
          </a:p>
          <a:p>
            <a:pPr marL="285750" indent="-285750">
              <a:lnSpc>
                <a:spcPct val="150000"/>
              </a:lnSpc>
            </a:pPr>
            <a:r>
              <a:rPr lang="en-US" sz="1800" dirty="0">
                <a:effectLst/>
              </a:rPr>
              <a:t>'</a:t>
            </a:r>
            <a:r>
              <a:rPr lang="en-US" sz="1800" dirty="0" err="1">
                <a:effectLst/>
              </a:rPr>
              <a:t>VGChartz</a:t>
            </a:r>
            <a:r>
              <a:rPr lang="en-US" sz="1800" dirty="0">
                <a:effectLst/>
              </a:rPr>
              <a:t> </a:t>
            </a:r>
            <a:r>
              <a:rPr lang="en-US" sz="1800" dirty="0" err="1">
                <a:effectLst/>
              </a:rPr>
              <a:t>Score','Critic</a:t>
            </a:r>
            <a:r>
              <a:rPr lang="en-US" sz="1800" dirty="0">
                <a:effectLst/>
              </a:rPr>
              <a:t> </a:t>
            </a:r>
            <a:r>
              <a:rPr lang="en-US" sz="1800" dirty="0" err="1">
                <a:effectLst/>
              </a:rPr>
              <a:t>Score','User</a:t>
            </a:r>
            <a:r>
              <a:rPr lang="en-US" sz="1800" dirty="0">
                <a:effectLst/>
              </a:rPr>
              <a:t> Score'</a:t>
            </a:r>
            <a:endParaRPr lang="en-US" sz="1800" dirty="0">
              <a:latin typeface="Share Tech"/>
            </a:endParaRPr>
          </a:p>
          <a:p>
            <a:pPr marL="0" indent="0">
              <a:lnSpc>
                <a:spcPct val="150000"/>
              </a:lnSpc>
              <a:buNone/>
            </a:pPr>
            <a:r>
              <a:rPr lang="en-US" sz="1800" dirty="0">
                <a:latin typeface="Share Tech"/>
              </a:rPr>
              <a:t> because we found that there was too much missing information, as can be seen in the following image:</a:t>
            </a:r>
          </a:p>
          <a:p>
            <a:pPr marL="0" indent="0">
              <a:lnSpc>
                <a:spcPct val="150000"/>
              </a:lnSpc>
              <a:buFont typeface="Livvic Light"/>
              <a:buNone/>
            </a:pPr>
            <a:endParaRPr lang="en-US" sz="1800" dirty="0">
              <a:latin typeface="Share Tech"/>
            </a:endParaRP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pic>
        <p:nvPicPr>
          <p:cNvPr id="3" name="תמונה 2">
            <a:extLst>
              <a:ext uri="{FF2B5EF4-FFF2-40B4-BE49-F238E27FC236}">
                <a16:creationId xmlns:a16="http://schemas.microsoft.com/office/drawing/2014/main" id="{CC665222-8BC1-A406-3966-732433018DE5}"/>
              </a:ext>
            </a:extLst>
          </p:cNvPr>
          <p:cNvPicPr>
            <a:picLocks noChangeAspect="1"/>
          </p:cNvPicPr>
          <p:nvPr/>
        </p:nvPicPr>
        <p:blipFill>
          <a:blip r:embed="rId3"/>
          <a:stretch>
            <a:fillRect/>
          </a:stretch>
        </p:blipFill>
        <p:spPr>
          <a:xfrm>
            <a:off x="4791740" y="2571750"/>
            <a:ext cx="3118128" cy="2028919"/>
          </a:xfrm>
          <a:prstGeom prst="rect">
            <a:avLst/>
          </a:prstGeom>
        </p:spPr>
      </p:pic>
    </p:spTree>
    <p:extLst>
      <p:ext uri="{BB962C8B-B14F-4D97-AF65-F5344CB8AC3E}">
        <p14:creationId xmlns:p14="http://schemas.microsoft.com/office/powerpoint/2010/main" val="1690839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indent="-215900">
              <a:spcBef>
                <a:spcPts val="300"/>
              </a:spcBef>
              <a:buClr>
                <a:schemeClr val="accent2"/>
              </a:buClr>
              <a:buSzPts val="1400"/>
              <a:buFont typeface="Maven Pro"/>
              <a:buChar char="●"/>
            </a:pPr>
            <a:r>
              <a:rPr lang="en-US" sz="1600" dirty="0">
                <a:effectLst/>
              </a:rPr>
              <a:t>We have seen that there are 5160 duplicates in both the "game" and "console" categories, to handle this duplication we used a help column that contains the amount of missing information in each row, and so we removed the rows that contained the least information and kept the row with the least missing information.</a:t>
            </a:r>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Handling duplicates:</a:t>
            </a:r>
          </a:p>
        </p:txBody>
      </p:sp>
    </p:spTree>
    <p:extLst>
      <p:ext uri="{BB962C8B-B14F-4D97-AF65-F5344CB8AC3E}">
        <p14:creationId xmlns:p14="http://schemas.microsoft.com/office/powerpoint/2010/main" val="3196633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indent="-215900">
              <a:spcBef>
                <a:spcPts val="300"/>
              </a:spcBef>
              <a:buClr>
                <a:schemeClr val="accent2"/>
              </a:buClr>
              <a:buSzPts val="1400"/>
              <a:buFont typeface="Maven Pro"/>
              <a:buChar char="●"/>
            </a:pPr>
            <a:r>
              <a:rPr lang="en-US" sz="1600" dirty="0">
                <a:effectLst/>
              </a:rPr>
              <a:t>We had to change the information displayed as a string in the columns of the sales quantity to a decimal number for example:</a:t>
            </a:r>
          </a:p>
          <a:p>
            <a:pPr marL="25400" indent="0">
              <a:spcBef>
                <a:spcPts val="300"/>
              </a:spcBef>
              <a:buClr>
                <a:schemeClr val="accent2"/>
              </a:buClr>
              <a:buSzPts val="1400"/>
              <a:buNone/>
            </a:pPr>
            <a:r>
              <a:rPr lang="en-US" sz="1600" dirty="0"/>
              <a:t>   </a:t>
            </a:r>
            <a:r>
              <a:rPr lang="en-US" sz="1600" dirty="0">
                <a:effectLst/>
              </a:rPr>
              <a:t>"51.00m" to 51,000,000</a:t>
            </a:r>
          </a:p>
          <a:p>
            <a:pPr marL="241300" indent="-215900">
              <a:spcBef>
                <a:spcPts val="300"/>
              </a:spcBef>
              <a:buClr>
                <a:schemeClr val="accent2"/>
              </a:buClr>
              <a:buSzPts val="1400"/>
              <a:buFont typeface="Maven Pro"/>
              <a:buChar char="●"/>
            </a:pPr>
            <a:r>
              <a:rPr lang="en-US" sz="1600" dirty="0">
                <a:effectLst/>
              </a:rPr>
              <a:t>We extracted from the string of the game release date to specific columns of "Release Year" and "Release Month" for example:</a:t>
            </a:r>
          </a:p>
          <a:p>
            <a:pPr marL="25400" indent="0">
              <a:spcBef>
                <a:spcPts val="300"/>
              </a:spcBef>
              <a:buClr>
                <a:schemeClr val="accent2"/>
              </a:buClr>
              <a:buSzPts val="1400"/>
              <a:buNone/>
            </a:pPr>
            <a:r>
              <a:rPr lang="en-US" sz="1600" dirty="0">
                <a:effectLst/>
              </a:rPr>
              <a:t>    "30th Jun 97" to "Year of Release" - 1997 and "Month of Release" - 6</a:t>
            </a:r>
          </a:p>
          <a:p>
            <a:pPr marL="241300" indent="-215900">
              <a:spcBef>
                <a:spcPts val="300"/>
              </a:spcBef>
              <a:buClr>
                <a:schemeClr val="accent2"/>
              </a:buClr>
              <a:buSzPts val="1400"/>
              <a:buFont typeface="Maven Pro"/>
              <a:buChar char="●"/>
            </a:pPr>
            <a:r>
              <a:rPr lang="en-US" sz="1600" dirty="0">
                <a:effectLst/>
              </a:rPr>
              <a:t>We added a "hit games" column and entered ‘1’ when the sales volume of that game was over ‘1’ million and ‘0’ otherwise</a:t>
            </a:r>
          </a:p>
          <a:p>
            <a:pPr marL="241300" indent="-215900">
              <a:spcBef>
                <a:spcPts val="300"/>
              </a:spcBef>
              <a:buClr>
                <a:schemeClr val="accent2"/>
              </a:buClr>
              <a:buSzPts val="1400"/>
              <a:buFont typeface="Maven Pro"/>
              <a:buChar char="●"/>
            </a:pPr>
            <a:r>
              <a:rPr lang="en-US" sz="1600" dirty="0"/>
              <a:t>We deleted all games released before 1980 because we defined them as outliers for our research</a:t>
            </a: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Editing data:</a:t>
            </a:r>
          </a:p>
        </p:txBody>
      </p:sp>
    </p:spTree>
    <p:extLst>
      <p:ext uri="{BB962C8B-B14F-4D97-AF65-F5344CB8AC3E}">
        <p14:creationId xmlns:p14="http://schemas.microsoft.com/office/powerpoint/2010/main" val="3289953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17487 × 14</a:t>
            </a:r>
            <a:endParaRPr lang="en" dirty="0"/>
          </a:p>
        </p:txBody>
      </p:sp>
      <p:sp>
        <p:nvSpPr>
          <p:cNvPr id="1235" name="Google Shape;1235;p43"/>
          <p:cNvSpPr txBox="1">
            <a:spLocks noGrp="1"/>
          </p:cNvSpPr>
          <p:nvPr>
            <p:ph type="body" idx="1"/>
          </p:nvPr>
        </p:nvSpPr>
        <p:spPr>
          <a:xfrm>
            <a:off x="2430049" y="1900200"/>
            <a:ext cx="4121064"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This is the amount of information after we have edited the rescue we extracted from the site</a:t>
            </a:r>
            <a:endParaRPr dirty="0"/>
          </a:p>
        </p:txBody>
      </p:sp>
    </p:spTree>
    <p:extLst>
      <p:ext uri="{BB962C8B-B14F-4D97-AF65-F5344CB8AC3E}">
        <p14:creationId xmlns:p14="http://schemas.microsoft.com/office/powerpoint/2010/main" val="4135473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296" name="Google Shape;1079;p37">
            <a:extLst>
              <a:ext uri="{FF2B5EF4-FFF2-40B4-BE49-F238E27FC236}">
                <a16:creationId xmlns:a16="http://schemas.microsoft.com/office/drawing/2014/main" id="{333608FC-0FF0-36EE-0C5F-886E7F0B65AB}"/>
              </a:ext>
            </a:extLst>
          </p:cNvPr>
          <p:cNvSpPr txBox="1">
            <a:spLocks/>
          </p:cNvSpPr>
          <p:nvPr/>
        </p:nvSpPr>
        <p:spPr>
          <a:xfrm>
            <a:off x="350560" y="78150"/>
            <a:ext cx="8300006" cy="215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3600"/>
              <a:t>BEFORE                         </a:t>
            </a:r>
            <a:r>
              <a:rPr lang="en-US" sz="3600">
                <a:solidFill>
                  <a:schemeClr val="accent3"/>
                </a:solidFill>
              </a:rPr>
              <a:t>AFTER</a:t>
            </a:r>
            <a:endParaRPr lang="en-US" sz="3600" dirty="0">
              <a:solidFill>
                <a:schemeClr val="accent3"/>
              </a:solidFill>
            </a:endParaRPr>
          </a:p>
        </p:txBody>
      </p:sp>
      <p:pic>
        <p:nvPicPr>
          <p:cNvPr id="297" name="תמונה 296">
            <a:extLst>
              <a:ext uri="{FF2B5EF4-FFF2-40B4-BE49-F238E27FC236}">
                <a16:creationId xmlns:a16="http://schemas.microsoft.com/office/drawing/2014/main" id="{F400C0B8-F5CA-4EE0-5B28-667408188D74}"/>
              </a:ext>
            </a:extLst>
          </p:cNvPr>
          <p:cNvPicPr>
            <a:picLocks noChangeAspect="1"/>
          </p:cNvPicPr>
          <p:nvPr/>
        </p:nvPicPr>
        <p:blipFill>
          <a:blip r:embed="rId3"/>
          <a:stretch>
            <a:fillRect/>
          </a:stretch>
        </p:blipFill>
        <p:spPr>
          <a:xfrm>
            <a:off x="5294509" y="1520799"/>
            <a:ext cx="2736840" cy="2973682"/>
          </a:xfrm>
          <a:prstGeom prst="rect">
            <a:avLst/>
          </a:prstGeom>
        </p:spPr>
      </p:pic>
      <p:pic>
        <p:nvPicPr>
          <p:cNvPr id="298" name="תמונה 297">
            <a:extLst>
              <a:ext uri="{FF2B5EF4-FFF2-40B4-BE49-F238E27FC236}">
                <a16:creationId xmlns:a16="http://schemas.microsoft.com/office/drawing/2014/main" id="{E115AB1B-19C2-5463-9E89-08051E06E71B}"/>
              </a:ext>
            </a:extLst>
          </p:cNvPr>
          <p:cNvPicPr>
            <a:picLocks noChangeAspect="1"/>
          </p:cNvPicPr>
          <p:nvPr/>
        </p:nvPicPr>
        <p:blipFill>
          <a:blip r:embed="rId4"/>
          <a:stretch>
            <a:fillRect/>
          </a:stretch>
        </p:blipFill>
        <p:spPr>
          <a:xfrm>
            <a:off x="1192382" y="1520799"/>
            <a:ext cx="2594796" cy="297368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dirty="0"/>
              <a:t>EDA</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5157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endParaRPr dirty="0"/>
          </a:p>
          <a:p>
            <a:pPr marL="152400" lvl="0" indent="0" algn="l" rtl="0">
              <a:lnSpc>
                <a:spcPct val="100000"/>
              </a:lnSpc>
              <a:spcBef>
                <a:spcPts val="0"/>
              </a:spcBef>
              <a:spcAft>
                <a:spcPts val="0"/>
              </a:spcAft>
              <a:buClr>
                <a:schemeClr val="lt1"/>
              </a:buClr>
              <a:buSzPts val="1200"/>
              <a:buNone/>
            </a:pPr>
            <a:r>
              <a:rPr lang="en-US" dirty="0"/>
              <a:t>In this project we will investigate past data of video games for different platforms, and based on data like type of platform, game characteristics, manufacturer, release date, and amount of sales per game, we will see the direct relationship between these variables and the number of sales per </a:t>
            </a:r>
            <a:r>
              <a:rPr lang="en-US" dirty="0" err="1"/>
              <a:t>gameAnd</a:t>
            </a:r>
            <a:r>
              <a:rPr lang="en-US" dirty="0"/>
              <a:t> so it was predicted whether the game would achieve sales of a million units or more? If </a:t>
            </a:r>
            <a:r>
              <a:rPr lang="en-US" dirty="0" err="1"/>
              <a:t>so,We</a:t>
            </a:r>
            <a:r>
              <a:rPr lang="en-US" dirty="0"/>
              <a:t> will define the game as "</a:t>
            </a:r>
            <a:r>
              <a:rPr lang="en-US" dirty="0" err="1"/>
              <a:t>successful"!As</a:t>
            </a:r>
            <a:r>
              <a:rPr lang="en-US" dirty="0"/>
              <a:t> part of the research, we will get information about manufacturers with the largest amount of successful games, the most common platform according to the game genre, the most common platform every year, and more</a:t>
            </a: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a:t>
            </a:r>
            <a:r>
              <a:rPr lang="en" dirty="0">
                <a:solidFill>
                  <a:schemeClr val="accent2"/>
                </a:solidFill>
              </a:rPr>
              <a:t>SCIENCE PROJECT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535025"/>
            <a:ext cx="3805755" cy="837300"/>
          </a:xfrm>
          <a:prstGeom prst="rect">
            <a:avLst/>
          </a:prstGeom>
        </p:spPr>
        <p:txBody>
          <a:bodyPr spcFirstLastPara="1" wrap="square" lIns="91425" tIns="91425" rIns="91425" bIns="91425" anchor="b" anchorCtr="0">
            <a:noAutofit/>
          </a:bodyPr>
          <a:lstStyle/>
          <a:p>
            <a:pPr algn="ctr"/>
            <a:r>
              <a:rPr lang="en-US" sz="4800" dirty="0"/>
              <a:t>Machine Learning</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1190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 sz="4800" dirty="0"/>
              <a:t>Conclusion</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6731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dirty="0"/>
              <a:t>It’s the farthest planet from the Sun</a:t>
            </a:r>
            <a:endParaRPr sz="1400" dirty="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70576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3872330"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51902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677200"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Research question</a:t>
            </a:r>
            <a:endParaRPr sz="1800" dirty="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Defining the research question</a:t>
            </a:r>
            <a:endParaRPr sz="1400" dirty="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Conclusion</a:t>
            </a:r>
            <a:endParaRPr sz="1800" dirty="0"/>
          </a:p>
        </p:txBody>
      </p:sp>
      <p:sp>
        <p:nvSpPr>
          <p:cNvPr id="1106" name="Google Shape;1106;p38"/>
          <p:cNvSpPr txBox="1">
            <a:spLocks noGrp="1"/>
          </p:cNvSpPr>
          <p:nvPr>
            <p:ph type="ctrTitle" idx="4294967295"/>
          </p:nvPr>
        </p:nvSpPr>
        <p:spPr>
          <a:xfrm>
            <a:off x="176513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Scraping</a:t>
            </a:r>
            <a:endParaRPr sz="1800" dirty="0"/>
          </a:p>
        </p:txBody>
      </p:sp>
      <p:sp>
        <p:nvSpPr>
          <p:cNvPr id="1107" name="Google Shape;1107;p38"/>
          <p:cNvSpPr txBox="1">
            <a:spLocks noGrp="1"/>
          </p:cNvSpPr>
          <p:nvPr>
            <p:ph type="subTitle" idx="4294967295"/>
          </p:nvPr>
        </p:nvSpPr>
        <p:spPr>
          <a:xfrm>
            <a:off x="165079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Extracting data from the Internet</a:t>
            </a:r>
            <a:endParaRPr sz="1400" dirty="0"/>
          </a:p>
        </p:txBody>
      </p:sp>
      <p:sp>
        <p:nvSpPr>
          <p:cNvPr id="1108" name="Google Shape;1108;p38"/>
          <p:cNvSpPr txBox="1">
            <a:spLocks noGrp="1"/>
          </p:cNvSpPr>
          <p:nvPr>
            <p:ph type="ctrTitle" idx="4294967295"/>
          </p:nvPr>
        </p:nvSpPr>
        <p:spPr>
          <a:xfrm>
            <a:off x="2931705" y="1977263"/>
            <a:ext cx="1881300" cy="427800"/>
          </a:xfrm>
          <a:prstGeom prst="rect">
            <a:avLst/>
          </a:prstGeom>
        </p:spPr>
        <p:txBody>
          <a:bodyPr spcFirstLastPara="1" wrap="square" lIns="91425" tIns="91425" rIns="91425" bIns="91425" anchor="t" anchorCtr="0">
            <a:noAutofit/>
          </a:bodyPr>
          <a:lstStyle/>
          <a:p>
            <a:pPr algn="ctr"/>
            <a:r>
              <a:rPr lang="en-US" sz="1800" dirty="0"/>
              <a:t>Data handling</a:t>
            </a:r>
            <a:br>
              <a:rPr lang="en-US" sz="1800" dirty="0"/>
            </a:br>
            <a:endParaRPr sz="1800" dirty="0"/>
          </a:p>
        </p:txBody>
      </p:sp>
      <p:sp>
        <p:nvSpPr>
          <p:cNvPr id="1109" name="Google Shape;1109;p38"/>
          <p:cNvSpPr txBox="1">
            <a:spLocks noGrp="1"/>
          </p:cNvSpPr>
          <p:nvPr>
            <p:ph type="subTitle" idx="4294967295"/>
          </p:nvPr>
        </p:nvSpPr>
        <p:spPr>
          <a:xfrm>
            <a:off x="2817392"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Handling missing duplications and outliers data</a:t>
            </a:r>
            <a:endParaRPr sz="1400" dirty="0"/>
          </a:p>
        </p:txBody>
      </p:sp>
      <p:cxnSp>
        <p:nvCxnSpPr>
          <p:cNvPr id="32" name="Google Shape;1085;p38">
            <a:extLst>
              <a:ext uri="{FF2B5EF4-FFF2-40B4-BE49-F238E27FC236}">
                <a16:creationId xmlns:a16="http://schemas.microsoft.com/office/drawing/2014/main" id="{B3F7DB9D-C250-1215-3416-110D3F6697E6}"/>
              </a:ext>
            </a:extLst>
          </p:cNvPr>
          <p:cNvCxnSpPr/>
          <p:nvPr/>
        </p:nvCxnSpPr>
        <p:spPr>
          <a:xfrm>
            <a:off x="5140563" y="2983322"/>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3" name="Google Shape;1093;p38">
            <a:extLst>
              <a:ext uri="{FF2B5EF4-FFF2-40B4-BE49-F238E27FC236}">
                <a16:creationId xmlns:a16="http://schemas.microsoft.com/office/drawing/2014/main" id="{738C8833-90D5-A27E-7525-ADB827C45C1B}"/>
              </a:ext>
            </a:extLst>
          </p:cNvPr>
          <p:cNvGrpSpPr/>
          <p:nvPr/>
        </p:nvGrpSpPr>
        <p:grpSpPr>
          <a:xfrm>
            <a:off x="4953817" y="2738122"/>
            <a:ext cx="373500" cy="373500"/>
            <a:chOff x="3212675" y="1912500"/>
            <a:chExt cx="373500" cy="373500"/>
          </a:xfrm>
        </p:grpSpPr>
        <p:sp>
          <p:nvSpPr>
            <p:cNvPr id="34" name="Google Shape;1094;p38">
              <a:extLst>
                <a:ext uri="{FF2B5EF4-FFF2-40B4-BE49-F238E27FC236}">
                  <a16:creationId xmlns:a16="http://schemas.microsoft.com/office/drawing/2014/main" id="{9E9CF5BB-EC7C-87A7-7119-6733EB16608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5;p38">
              <a:extLst>
                <a:ext uri="{FF2B5EF4-FFF2-40B4-BE49-F238E27FC236}">
                  <a16:creationId xmlns:a16="http://schemas.microsoft.com/office/drawing/2014/main" id="{5F0AD83E-0FA1-0444-4942-250750BB7A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06;p38">
            <a:extLst>
              <a:ext uri="{FF2B5EF4-FFF2-40B4-BE49-F238E27FC236}">
                <a16:creationId xmlns:a16="http://schemas.microsoft.com/office/drawing/2014/main" id="{2D7DFE62-F9C3-FAEE-5ED9-B6D2443365DE}"/>
              </a:ext>
            </a:extLst>
          </p:cNvPr>
          <p:cNvSpPr txBox="1">
            <a:spLocks/>
          </p:cNvSpPr>
          <p:nvPr/>
        </p:nvSpPr>
        <p:spPr>
          <a:xfrm>
            <a:off x="4199925" y="3445194"/>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EDA</a:t>
            </a:r>
          </a:p>
        </p:txBody>
      </p:sp>
      <p:sp>
        <p:nvSpPr>
          <p:cNvPr id="37" name="Google Shape;1107;p38">
            <a:extLst>
              <a:ext uri="{FF2B5EF4-FFF2-40B4-BE49-F238E27FC236}">
                <a16:creationId xmlns:a16="http://schemas.microsoft.com/office/drawing/2014/main" id="{CE84E347-F3D4-1C1D-A77D-C2E5A774F037}"/>
              </a:ext>
            </a:extLst>
          </p:cNvPr>
          <p:cNvSpPr txBox="1">
            <a:spLocks/>
          </p:cNvSpPr>
          <p:nvPr/>
        </p:nvSpPr>
        <p:spPr>
          <a:xfrm>
            <a:off x="4085589" y="3667369"/>
            <a:ext cx="1588701" cy="948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spcAft>
                <a:spcPts val="1600"/>
              </a:spcAft>
              <a:buFont typeface="Maven Pro"/>
              <a:buNone/>
            </a:pPr>
            <a:r>
              <a:rPr lang="en-US" sz="1400" dirty="0"/>
              <a:t>Exploratory Data Analysis advanced data Analysis</a:t>
            </a:r>
          </a:p>
          <a:p>
            <a:pPr marL="0" indent="0" algn="ctr">
              <a:lnSpc>
                <a:spcPct val="100000"/>
              </a:lnSpc>
              <a:spcAft>
                <a:spcPts val="1600"/>
              </a:spcAft>
              <a:buFont typeface="Maven Pro"/>
              <a:buNone/>
            </a:pPr>
            <a:endParaRPr lang="en-US" sz="1400" dirty="0"/>
          </a:p>
        </p:txBody>
      </p:sp>
      <p:cxnSp>
        <p:nvCxnSpPr>
          <p:cNvPr id="38" name="Google Shape;1086;p38">
            <a:extLst>
              <a:ext uri="{FF2B5EF4-FFF2-40B4-BE49-F238E27FC236}">
                <a16:creationId xmlns:a16="http://schemas.microsoft.com/office/drawing/2014/main" id="{97E84028-DC61-ACC3-5C00-4DD01778683F}"/>
              </a:ext>
            </a:extLst>
          </p:cNvPr>
          <p:cNvCxnSpPr/>
          <p:nvPr/>
        </p:nvCxnSpPr>
        <p:spPr>
          <a:xfrm>
            <a:off x="6504620" y="2397497"/>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9" name="Google Shape;1096;p38">
            <a:extLst>
              <a:ext uri="{FF2B5EF4-FFF2-40B4-BE49-F238E27FC236}">
                <a16:creationId xmlns:a16="http://schemas.microsoft.com/office/drawing/2014/main" id="{C22B5B63-C527-9D0A-AFAF-A1A7570A3C53}"/>
              </a:ext>
            </a:extLst>
          </p:cNvPr>
          <p:cNvGrpSpPr/>
          <p:nvPr/>
        </p:nvGrpSpPr>
        <p:grpSpPr>
          <a:xfrm>
            <a:off x="6309490" y="2724297"/>
            <a:ext cx="373500" cy="373500"/>
            <a:chOff x="5557850" y="1912500"/>
            <a:chExt cx="373500" cy="373500"/>
          </a:xfrm>
        </p:grpSpPr>
        <p:sp>
          <p:nvSpPr>
            <p:cNvPr id="40" name="Google Shape;1097;p38">
              <a:extLst>
                <a:ext uri="{FF2B5EF4-FFF2-40B4-BE49-F238E27FC236}">
                  <a16:creationId xmlns:a16="http://schemas.microsoft.com/office/drawing/2014/main" id="{28AD5EDE-C283-AD7E-BAF3-35C619215C25}"/>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38">
              <a:extLst>
                <a:ext uri="{FF2B5EF4-FFF2-40B4-BE49-F238E27FC236}">
                  <a16:creationId xmlns:a16="http://schemas.microsoft.com/office/drawing/2014/main" id="{3DBA7C5A-A1E2-D82D-C9D4-5318F79B5FE3}"/>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108;p38">
            <a:extLst>
              <a:ext uri="{FF2B5EF4-FFF2-40B4-BE49-F238E27FC236}">
                <a16:creationId xmlns:a16="http://schemas.microsoft.com/office/drawing/2014/main" id="{9FF8A786-547A-8C62-E644-9182A5AD5255}"/>
              </a:ext>
            </a:extLst>
          </p:cNvPr>
          <p:cNvSpPr txBox="1">
            <a:spLocks/>
          </p:cNvSpPr>
          <p:nvPr/>
        </p:nvSpPr>
        <p:spPr>
          <a:xfrm>
            <a:off x="5563995" y="1970210"/>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Machine Learning</a:t>
            </a:r>
          </a:p>
        </p:txBody>
      </p:sp>
      <p:sp>
        <p:nvSpPr>
          <p:cNvPr id="43" name="Google Shape;1109;p38">
            <a:extLst>
              <a:ext uri="{FF2B5EF4-FFF2-40B4-BE49-F238E27FC236}">
                <a16:creationId xmlns:a16="http://schemas.microsoft.com/office/drawing/2014/main" id="{750755BF-7979-C882-8A15-BC317A022769}"/>
              </a:ext>
            </a:extLst>
          </p:cNvPr>
          <p:cNvSpPr txBox="1">
            <a:spLocks/>
          </p:cNvSpPr>
          <p:nvPr/>
        </p:nvSpPr>
        <p:spPr>
          <a:xfrm>
            <a:off x="5449682" y="1482914"/>
            <a:ext cx="21099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400" dirty="0"/>
              <a:t>Predict hit games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4,498,300,000</a:t>
            </a:r>
            <a:endParaRPr dirty="0"/>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Big numbers catch your audience’s attention</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{1975008B-A375-45A3-9C25-1217A862E79D}</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FFFFFF"/>
                </a:solidFill>
                <a:latin typeface="Arial"/>
                <a:ea typeface="Arial"/>
                <a:cs typeface="Arial"/>
                <a:sym typeface="Arial"/>
              </a:rPr>
              <a:t>This presentation has been made using the following fonts:</a:t>
            </a:r>
            <a:endParaRPr sz="1200" dirty="0">
              <a:solidFill>
                <a:srgbClr val="FFFFFF"/>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Share Tech</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Maven Pro</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99226" y="3233372"/>
            <a:ext cx="3805755" cy="837300"/>
          </a:xfrm>
          <a:prstGeom prst="rect">
            <a:avLst/>
          </a:prstGeom>
        </p:spPr>
        <p:txBody>
          <a:bodyPr spcFirstLastPara="1" wrap="square" lIns="91425" tIns="91425" rIns="91425" bIns="91425" anchor="b" anchorCtr="0">
            <a:noAutofit/>
          </a:bodyPr>
          <a:lstStyle/>
          <a:p>
            <a:r>
              <a:rPr lang="en-US" sz="4800" dirty="0"/>
              <a:t>Research question</a:t>
            </a:r>
            <a:br>
              <a:rPr lang="en-US" sz="4800" dirty="0"/>
            </a:b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{1975008B-A375-45A3-9C25-1217A862E79D}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{1975008B-A375-45A3-9C25-1217A862E79D}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RESEARCH QUESTION</a:t>
            </a:r>
            <a:endParaRPr dirty="0"/>
          </a:p>
        </p:txBody>
      </p:sp>
      <p:sp>
        <p:nvSpPr>
          <p:cNvPr id="572" name="Google Shape;572;p29"/>
          <p:cNvSpPr txBox="1">
            <a:spLocks noGrp="1"/>
          </p:cNvSpPr>
          <p:nvPr>
            <p:ph type="ctrTitle"/>
          </p:nvPr>
        </p:nvSpPr>
        <p:spPr>
          <a:xfrm>
            <a:off x="931234" y="1196026"/>
            <a:ext cx="1137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Success</a:t>
            </a:r>
            <a:endParaRPr dirty="0"/>
          </a:p>
        </p:txBody>
      </p:sp>
      <p:sp>
        <p:nvSpPr>
          <p:cNvPr id="573" name="Google Shape;573;p29"/>
          <p:cNvSpPr txBox="1">
            <a:spLocks noGrp="1"/>
          </p:cNvSpPr>
          <p:nvPr>
            <p:ph type="subTitle" idx="1"/>
          </p:nvPr>
        </p:nvSpPr>
        <p:spPr>
          <a:xfrm>
            <a:off x="931245" y="1684093"/>
            <a:ext cx="7256433"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chose a topic that we like games and marketing We investigated whether it is possible to predict the success of a game only based on initial data such as genre, manufacturer, developer, year and month of game release, and more. </a:t>
            </a:r>
          </a:p>
          <a:p>
            <a:pPr marL="0" lvl="0" indent="0" algn="l" rtl="0">
              <a:spcBef>
                <a:spcPts val="0"/>
              </a:spcBef>
              <a:spcAft>
                <a:spcPts val="0"/>
              </a:spcAft>
              <a:buNone/>
            </a:pPr>
            <a:r>
              <a:rPr lang="en-US" dirty="0"/>
              <a:t>This forecast is important for companies and game makers to adopt the new products they develop according to the market</a:t>
            </a: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Fail</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4" y="1484926"/>
            <a:ext cx="2543700" cy="2202000"/>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a:t>Scraping</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365337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61326 × 17</a:t>
            </a:r>
            <a:endParaRPr lang="en" dirty="0"/>
          </a:p>
        </p:txBody>
      </p:sp>
      <p:sp>
        <p:nvSpPr>
          <p:cNvPr id="1235" name="Google Shape;1235;p43"/>
          <p:cNvSpPr txBox="1">
            <a:spLocks noGrp="1"/>
          </p:cNvSpPr>
          <p:nvPr>
            <p:ph type="body" idx="1"/>
          </p:nvPr>
        </p:nvSpPr>
        <p:spPr>
          <a:xfrm>
            <a:off x="2430049" y="1900200"/>
            <a:ext cx="4121064"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This is the amount of the information that we extracted from the site:</a:t>
            </a:r>
          </a:p>
          <a:p>
            <a:pPr marL="0" indent="0">
              <a:spcAft>
                <a:spcPts val="1600"/>
              </a:spcAft>
              <a:buNone/>
            </a:pPr>
            <a:r>
              <a:rPr lang="en-US" sz="1800" b="1" dirty="0">
                <a:hlinkClick r:id="rId3"/>
              </a:rPr>
              <a:t>https://www.vgchartz.com </a:t>
            </a:r>
            <a:endParaRPr lang="he-IL" sz="1800" b="1" dirty="0"/>
          </a:p>
          <a:p>
            <a:pPr marL="0" lvl="0" indent="0" algn="ctr" rtl="0">
              <a:spcBef>
                <a:spcPts val="0"/>
              </a:spcBef>
              <a:spcAft>
                <a:spcPts val="1600"/>
              </a:spcAft>
              <a:buNone/>
            </a:pPr>
            <a:endParaRPr dirty="0"/>
          </a:p>
        </p:txBody>
      </p:sp>
    </p:spTree>
    <p:extLst>
      <p:ext uri="{BB962C8B-B14F-4D97-AF65-F5344CB8AC3E}">
        <p14:creationId xmlns:p14="http://schemas.microsoft.com/office/powerpoint/2010/main" val="3830409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1054554" y="989475"/>
            <a:ext cx="390870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u="sng" dirty="0">
                <a:latin typeface="Share Tech"/>
              </a:rPr>
              <a:t>Rows: </a:t>
            </a:r>
          </a:p>
          <a:p>
            <a:pPr marL="285750" indent="-285750">
              <a:lnSpc>
                <a:spcPct val="150000"/>
              </a:lnSpc>
            </a:pPr>
            <a:r>
              <a:rPr lang="en-US" sz="1600" b="1" dirty="0"/>
              <a:t>Each row represents a game</a:t>
            </a:r>
            <a:endParaRPr sz="1600" b="1" dirty="0"/>
          </a:p>
          <a:p>
            <a:pPr marL="0" lvl="0" indent="0" algn="l" rtl="0">
              <a:spcBef>
                <a:spcPts val="1600"/>
              </a:spcBef>
              <a:spcAft>
                <a:spcPts val="0"/>
              </a:spcAft>
              <a:buNone/>
            </a:pPr>
            <a:r>
              <a:rPr lang="en-US" sz="1800" u="sng" dirty="0">
                <a:solidFill>
                  <a:schemeClr val="lt1"/>
                </a:solidFill>
                <a:latin typeface="Share Tech"/>
                <a:ea typeface="Share Tech"/>
                <a:cs typeface="Share Tech"/>
                <a:sym typeface="Share Tech"/>
              </a:rPr>
              <a:t>C</a:t>
            </a:r>
            <a:r>
              <a:rPr lang="en" sz="1800" u="sng" dirty="0">
                <a:latin typeface="Share Tech"/>
                <a:sym typeface="Share Tech"/>
              </a:rPr>
              <a:t>loumns</a:t>
            </a:r>
            <a:r>
              <a:rPr lang="en" sz="1800" u="sng" dirty="0">
                <a:solidFill>
                  <a:schemeClr val="lt1"/>
                </a:solidFill>
                <a:latin typeface="Share Tech"/>
                <a:ea typeface="Share Tech"/>
                <a:cs typeface="Share Tech"/>
                <a:sym typeface="Share Tech"/>
              </a:rPr>
              <a:t>:</a:t>
            </a:r>
            <a:endParaRPr sz="1800" u="sng" dirty="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US" sz="1600" b="1" dirty="0"/>
              <a:t>Game</a:t>
            </a:r>
            <a:endParaRPr sz="1600" b="1" dirty="0"/>
          </a:p>
          <a:p>
            <a:pPr marL="241300" lvl="0" indent="-215900" algn="l" rtl="0">
              <a:spcBef>
                <a:spcPts val="300"/>
              </a:spcBef>
              <a:spcAft>
                <a:spcPts val="0"/>
              </a:spcAft>
              <a:buClr>
                <a:schemeClr val="accent2"/>
              </a:buClr>
              <a:buSzPts val="1400"/>
              <a:buFont typeface="Maven Pro"/>
              <a:buChar char="●"/>
            </a:pPr>
            <a:r>
              <a:rPr lang="en-US" sz="1600" b="1" dirty="0"/>
              <a:t>Pos</a:t>
            </a:r>
            <a:endParaRPr sz="1600" b="1" dirty="0"/>
          </a:p>
          <a:p>
            <a:pPr marL="241300" lvl="0" indent="-215900" algn="l" rtl="0">
              <a:spcBef>
                <a:spcPts val="300"/>
              </a:spcBef>
              <a:spcAft>
                <a:spcPts val="0"/>
              </a:spcAft>
              <a:buClr>
                <a:schemeClr val="accent2"/>
              </a:buClr>
              <a:buSzPts val="1400"/>
              <a:buFont typeface="Maven Pro"/>
              <a:buChar char="●"/>
            </a:pPr>
            <a:r>
              <a:rPr lang="en-US" sz="1600" b="1" dirty="0"/>
              <a:t>Genre</a:t>
            </a:r>
          </a:p>
          <a:p>
            <a:pPr marL="241300" indent="-215900">
              <a:spcBef>
                <a:spcPts val="300"/>
              </a:spcBef>
              <a:buClr>
                <a:schemeClr val="accent2"/>
              </a:buClr>
              <a:buSzPts val="1400"/>
              <a:buFont typeface="Maven Pro"/>
              <a:buChar char="●"/>
            </a:pPr>
            <a:r>
              <a:rPr lang="en-US" sz="1600" b="1" dirty="0"/>
              <a:t>Console</a:t>
            </a:r>
          </a:p>
          <a:p>
            <a:pPr marL="241300" indent="-215900">
              <a:spcBef>
                <a:spcPts val="300"/>
              </a:spcBef>
              <a:buClr>
                <a:schemeClr val="accent2"/>
              </a:buClr>
              <a:buSzPts val="1400"/>
              <a:buFont typeface="Maven Pro"/>
              <a:buChar char="●"/>
            </a:pPr>
            <a:r>
              <a:rPr lang="en-US" sz="1600" b="1" dirty="0"/>
              <a:t>Publisher</a:t>
            </a:r>
          </a:p>
          <a:p>
            <a:pPr marL="241300" indent="-215900">
              <a:spcBef>
                <a:spcPts val="300"/>
              </a:spcBef>
              <a:buClr>
                <a:schemeClr val="accent2"/>
              </a:buClr>
              <a:buSzPts val="1400"/>
              <a:buFont typeface="Maven Pro"/>
              <a:buChar char="●"/>
            </a:pPr>
            <a:r>
              <a:rPr lang="en-US" sz="1600" b="1" dirty="0"/>
              <a:t>Developer</a:t>
            </a:r>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5412457"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structure of the information</a:t>
            </a:r>
            <a:endParaRPr dirty="0"/>
          </a:p>
        </p:txBody>
      </p:sp>
      <p:sp>
        <p:nvSpPr>
          <p:cNvPr id="6" name="Google Shape;1586;p49">
            <a:extLst>
              <a:ext uri="{FF2B5EF4-FFF2-40B4-BE49-F238E27FC236}">
                <a16:creationId xmlns:a16="http://schemas.microsoft.com/office/drawing/2014/main" id="{39CE71D4-DD05-051E-7EE6-1F32C71270A4}"/>
              </a:ext>
            </a:extLst>
          </p:cNvPr>
          <p:cNvSpPr txBox="1">
            <a:spLocks/>
          </p:cNvSpPr>
          <p:nvPr/>
        </p:nvSpPr>
        <p:spPr>
          <a:xfrm>
            <a:off x="3061959"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a:spcBef>
                <a:spcPts val="300"/>
              </a:spcBef>
              <a:buClr>
                <a:schemeClr val="accent2"/>
              </a:buClr>
              <a:buSzPts val="1400"/>
              <a:buFont typeface="Maven Pro"/>
              <a:buChar char="●"/>
            </a:pPr>
            <a:r>
              <a:rPr lang="en-US" sz="1600" b="1" dirty="0" err="1"/>
              <a:t>VGChartz</a:t>
            </a:r>
            <a:r>
              <a:rPr lang="en-US" sz="1600" b="1" dirty="0"/>
              <a:t> Score</a:t>
            </a:r>
          </a:p>
          <a:p>
            <a:pPr marL="241300" indent="-215900">
              <a:spcBef>
                <a:spcPts val="300"/>
              </a:spcBef>
              <a:buClr>
                <a:schemeClr val="accent2"/>
              </a:buClr>
              <a:buSzPts val="1400"/>
              <a:buFont typeface="Maven Pro"/>
              <a:buChar char="●"/>
            </a:pPr>
            <a:r>
              <a:rPr lang="en-US" sz="1600" b="1" dirty="0"/>
              <a:t>Critic Score</a:t>
            </a:r>
          </a:p>
          <a:p>
            <a:pPr marL="241300" indent="-215900">
              <a:spcBef>
                <a:spcPts val="300"/>
              </a:spcBef>
              <a:buClr>
                <a:schemeClr val="accent2"/>
              </a:buClr>
              <a:buSzPts val="1400"/>
              <a:buFont typeface="Maven Pro"/>
              <a:buChar char="●"/>
            </a:pPr>
            <a:r>
              <a:rPr lang="en-US" sz="1600" b="1" dirty="0"/>
              <a:t>User Score</a:t>
            </a:r>
            <a:endParaRPr lang="en-US" sz="1600" b="1" dirty="0">
              <a:sym typeface="Advent Pro Medium"/>
            </a:endParaRPr>
          </a:p>
          <a:p>
            <a:pPr marL="241300" indent="-215900" fontAlgn="ctr">
              <a:spcBef>
                <a:spcPts val="300"/>
              </a:spcBef>
              <a:buClr>
                <a:schemeClr val="accent2"/>
              </a:buClr>
              <a:buSzPts val="1400"/>
              <a:buFont typeface="Maven Pro"/>
              <a:buChar char="●"/>
            </a:pPr>
            <a:r>
              <a:rPr lang="en-US" sz="1600" b="1" dirty="0"/>
              <a:t>Total Shipped</a:t>
            </a:r>
          </a:p>
          <a:p>
            <a:pPr marL="241300" indent="-215900" fontAlgn="ctr">
              <a:spcBef>
                <a:spcPts val="300"/>
              </a:spcBef>
              <a:buClr>
                <a:schemeClr val="accent2"/>
              </a:buClr>
              <a:buSzPts val="1400"/>
              <a:buFont typeface="Maven Pro"/>
              <a:buChar char="●"/>
            </a:pPr>
            <a:r>
              <a:rPr lang="en-US" sz="1600" b="1" dirty="0"/>
              <a:t>Total Sales</a:t>
            </a:r>
          </a:p>
          <a:p>
            <a:pPr marL="241300" indent="-215900" fontAlgn="ctr">
              <a:spcBef>
                <a:spcPts val="300"/>
              </a:spcBef>
              <a:buClr>
                <a:schemeClr val="accent2"/>
              </a:buClr>
              <a:buSzPts val="1400"/>
              <a:buFont typeface="Maven Pro"/>
              <a:buChar char="●"/>
            </a:pPr>
            <a:r>
              <a:rPr lang="en-US" sz="1600" b="1" dirty="0"/>
              <a:t>NA Sales</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
        <p:nvSpPr>
          <p:cNvPr id="9" name="Google Shape;1586;p49">
            <a:extLst>
              <a:ext uri="{FF2B5EF4-FFF2-40B4-BE49-F238E27FC236}">
                <a16:creationId xmlns:a16="http://schemas.microsoft.com/office/drawing/2014/main" id="{32B8155F-BCCA-C0FD-FADF-F880E4EC8066}"/>
              </a:ext>
            </a:extLst>
          </p:cNvPr>
          <p:cNvSpPr txBox="1">
            <a:spLocks/>
          </p:cNvSpPr>
          <p:nvPr/>
        </p:nvSpPr>
        <p:spPr>
          <a:xfrm>
            <a:off x="5447992"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fontAlgn="ctr">
              <a:spcBef>
                <a:spcPts val="300"/>
              </a:spcBef>
              <a:buClr>
                <a:schemeClr val="accent2"/>
              </a:buClr>
              <a:buSzPts val="1400"/>
              <a:buFont typeface="Maven Pro"/>
              <a:buChar char="●"/>
            </a:pPr>
            <a:r>
              <a:rPr lang="en-US" sz="1600" b="1" dirty="0"/>
              <a:t>PAL Sales</a:t>
            </a:r>
          </a:p>
          <a:p>
            <a:pPr marL="241300" indent="-215900" fontAlgn="ctr">
              <a:spcBef>
                <a:spcPts val="300"/>
              </a:spcBef>
              <a:buClr>
                <a:schemeClr val="accent2"/>
              </a:buClr>
              <a:buSzPts val="1400"/>
              <a:buFont typeface="Maven Pro"/>
              <a:buChar char="●"/>
            </a:pPr>
            <a:r>
              <a:rPr lang="en-US" sz="1600" b="1" dirty="0"/>
              <a:t>Japan Sales</a:t>
            </a:r>
          </a:p>
          <a:p>
            <a:pPr marL="241300" indent="-215900" fontAlgn="ctr">
              <a:spcBef>
                <a:spcPts val="300"/>
              </a:spcBef>
              <a:buClr>
                <a:schemeClr val="accent2"/>
              </a:buClr>
              <a:buSzPts val="1400"/>
              <a:buFont typeface="Maven Pro"/>
              <a:buChar char="●"/>
            </a:pPr>
            <a:r>
              <a:rPr lang="en-US" sz="1600" b="1" dirty="0"/>
              <a:t>Other Sales</a:t>
            </a:r>
          </a:p>
          <a:p>
            <a:pPr marL="241300" indent="-215900" fontAlgn="ctr">
              <a:spcBef>
                <a:spcPts val="300"/>
              </a:spcBef>
              <a:buClr>
                <a:schemeClr val="accent2"/>
              </a:buClr>
              <a:buSzPts val="1400"/>
              <a:buFont typeface="Maven Pro"/>
              <a:buChar char="●"/>
            </a:pPr>
            <a:r>
              <a:rPr lang="en-US" sz="1600" b="1" dirty="0"/>
              <a:t>Release Date</a:t>
            </a:r>
          </a:p>
          <a:p>
            <a:pPr marL="241300" indent="-215900" fontAlgn="ctr">
              <a:spcBef>
                <a:spcPts val="300"/>
              </a:spcBef>
              <a:buClr>
                <a:schemeClr val="accent2"/>
              </a:buClr>
              <a:buSzPts val="1400"/>
              <a:buFont typeface="Maven Pro"/>
              <a:buChar char="●"/>
            </a:pPr>
            <a:r>
              <a:rPr lang="en-US" sz="1600" b="1" dirty="0"/>
              <a:t>Last Update</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Tree>
    <p:extLst>
      <p:ext uri="{BB962C8B-B14F-4D97-AF65-F5344CB8AC3E}">
        <p14:creationId xmlns:p14="http://schemas.microsoft.com/office/powerpoint/2010/main" val="32802680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lvl="0" indent="-215900" algn="l" rtl="0">
              <a:spcBef>
                <a:spcPts val="300"/>
              </a:spcBef>
              <a:spcAft>
                <a:spcPts val="0"/>
              </a:spcAft>
              <a:buClr>
                <a:schemeClr val="accent2"/>
              </a:buClr>
              <a:buSzPts val="1400"/>
              <a:buFont typeface="Maven Pro"/>
              <a:buChar char="●"/>
            </a:pPr>
            <a:r>
              <a:rPr lang="en-US" sz="1600" dirty="0">
                <a:effectLst/>
              </a:rPr>
              <a:t>We learned the URL structure of the site.</a:t>
            </a:r>
          </a:p>
          <a:p>
            <a:pPr marL="241300" lvl="0" indent="-215900" algn="l" rtl="0">
              <a:spcBef>
                <a:spcPts val="300"/>
              </a:spcBef>
              <a:spcAft>
                <a:spcPts val="0"/>
              </a:spcAft>
              <a:buClr>
                <a:schemeClr val="accent2"/>
              </a:buClr>
              <a:buSzPts val="1400"/>
              <a:buFont typeface="Maven Pro"/>
              <a:buChar char="●"/>
            </a:pPr>
            <a:r>
              <a:rPr lang="en-US" sz="1600" dirty="0">
                <a:effectLst/>
              </a:rPr>
              <a:t>We concluded that it is best to extract the information from the site by genre.</a:t>
            </a:r>
          </a:p>
          <a:p>
            <a:pPr marL="241300" lvl="0" indent="-215900" algn="l" rtl="0">
              <a:spcBef>
                <a:spcPts val="300"/>
              </a:spcBef>
              <a:spcAft>
                <a:spcPts val="0"/>
              </a:spcAft>
              <a:buClr>
                <a:schemeClr val="accent2"/>
              </a:buClr>
              <a:buSzPts val="1400"/>
              <a:buFont typeface="Maven Pro"/>
              <a:buChar char="●"/>
            </a:pPr>
            <a:r>
              <a:rPr lang="en-US" sz="1600" dirty="0">
                <a:effectLst/>
              </a:rPr>
              <a:t>We have displayed the maximum amount of information on the page to save time in the data extraction process.</a:t>
            </a:r>
          </a:p>
          <a:p>
            <a:pPr marL="241300" lvl="0" indent="-215900" algn="l" rtl="0">
              <a:spcBef>
                <a:spcPts val="300"/>
              </a:spcBef>
              <a:spcAft>
                <a:spcPts val="0"/>
              </a:spcAft>
              <a:buClr>
                <a:schemeClr val="accent2"/>
              </a:buClr>
              <a:buSzPts val="1400"/>
              <a:buFont typeface="Maven Pro"/>
              <a:buChar char="●"/>
            </a:pPr>
            <a:r>
              <a:rPr lang="en-US" sz="1600" dirty="0">
                <a:effectLst/>
              </a:rPr>
              <a:t>We calculated the number of pages available for each genre by dividing the number of “</a:t>
            </a:r>
            <a:r>
              <a:rPr lang="en-US" sz="1600" dirty="0"/>
              <a:t>T</a:t>
            </a:r>
            <a:r>
              <a:rPr lang="en-US" sz="1600" dirty="0">
                <a:effectLst/>
              </a:rPr>
              <a:t>otal results” by the number of results that displayed on each page.</a:t>
            </a:r>
          </a:p>
          <a:p>
            <a:pPr marL="241300" lvl="0" indent="-215900" algn="l" rtl="0">
              <a:spcBef>
                <a:spcPts val="300"/>
              </a:spcBef>
              <a:spcAft>
                <a:spcPts val="0"/>
              </a:spcAft>
              <a:buClr>
                <a:schemeClr val="accent2"/>
              </a:buClr>
              <a:buSzPts val="1400"/>
              <a:buFont typeface="Maven Pro"/>
              <a:buChar char="●"/>
            </a:pPr>
            <a:r>
              <a:rPr lang="en-US" sz="1600" dirty="0">
                <a:effectLst/>
              </a:rPr>
              <a:t>We have created a list of all existing genres.</a:t>
            </a:r>
          </a:p>
          <a:p>
            <a:pPr marL="241300" lvl="0" indent="-215900" algn="l" rtl="0">
              <a:spcBef>
                <a:spcPts val="300"/>
              </a:spcBef>
              <a:spcAft>
                <a:spcPts val="0"/>
              </a:spcAft>
              <a:buClr>
                <a:schemeClr val="accent2"/>
              </a:buClr>
              <a:buSzPts val="1400"/>
              <a:buFont typeface="Maven Pro"/>
              <a:buChar char="●"/>
            </a:pPr>
            <a:r>
              <a:rPr lang="en-US" sz="1600" dirty="0">
                <a:effectLst/>
              </a:rPr>
              <a:t>We went through a loop on all the genres and an internal loop on all the existing pages for the same genre.</a:t>
            </a:r>
          </a:p>
          <a:p>
            <a:pPr marL="241300" lvl="0" indent="-215900" algn="l" rtl="0">
              <a:spcBef>
                <a:spcPts val="300"/>
              </a:spcBef>
              <a:spcAft>
                <a:spcPts val="0"/>
              </a:spcAft>
              <a:buClr>
                <a:schemeClr val="accent2"/>
              </a:buClr>
              <a:buSzPts val="1400"/>
              <a:buFont typeface="Maven Pro"/>
              <a:buChar char="●"/>
            </a:pPr>
            <a:r>
              <a:rPr lang="en-US" sz="1600" dirty="0">
                <a:effectLst/>
              </a:rPr>
              <a:t>On each page, we will import all the table data.</a:t>
            </a:r>
          </a:p>
          <a:p>
            <a:pPr marL="241300" lvl="0" indent="-215900" algn="l" rtl="0">
              <a:spcBef>
                <a:spcPts val="300"/>
              </a:spcBef>
              <a:spcAft>
                <a:spcPts val="0"/>
              </a:spcAft>
              <a:buClr>
                <a:schemeClr val="accent2"/>
              </a:buClr>
              <a:buSzPts val="1400"/>
              <a:buFont typeface="Maven Pro"/>
              <a:buChar char="●"/>
            </a:pPr>
            <a:r>
              <a:rPr lang="en-US" sz="1600" dirty="0">
                <a:effectLst/>
              </a:rPr>
              <a:t>We have put all the information in a list that corresponds to it.</a:t>
            </a:r>
          </a:p>
          <a:p>
            <a:pPr marL="241300" lvl="0" indent="-215900" algn="l" rtl="0">
              <a:spcBef>
                <a:spcPts val="300"/>
              </a:spcBef>
              <a:spcAft>
                <a:spcPts val="0"/>
              </a:spcAft>
              <a:buClr>
                <a:schemeClr val="accent2"/>
              </a:buClr>
              <a:buSzPts val="1400"/>
              <a:buFont typeface="Maven Pro"/>
              <a:buChar char="●"/>
            </a:pPr>
            <a:r>
              <a:rPr lang="en-US" sz="1600" dirty="0">
                <a:effectLst/>
              </a:rPr>
              <a:t>When done, we created a data frame from all the lists and exported it to Excel files.</a:t>
            </a:r>
            <a:endParaRPr lang="en-US" sz="1600"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How we implemented this:</a:t>
            </a:r>
          </a:p>
        </p:txBody>
      </p:sp>
    </p:spTree>
    <p:extLst>
      <p:ext uri="{BB962C8B-B14F-4D97-AF65-F5344CB8AC3E}">
        <p14:creationId xmlns:p14="http://schemas.microsoft.com/office/powerpoint/2010/main" val="3724396180"/>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1605</TotalTime>
  <Words>1987</Words>
  <Application>Microsoft Office PowerPoint</Application>
  <PresentationFormat>‫הצגה על המסך (16:9)</PresentationFormat>
  <Paragraphs>432</Paragraphs>
  <Slides>53</Slides>
  <Notes>53</Notes>
  <HiddenSlides>2</HiddenSlides>
  <MMClips>0</MMClips>
  <ScaleCrop>false</ScaleCrop>
  <HeadingPairs>
    <vt:vector size="6" baseType="variant">
      <vt:variant>
        <vt:lpstr>גופנים בשימוש</vt:lpstr>
      </vt:variant>
      <vt:variant>
        <vt:i4>14</vt:i4>
      </vt:variant>
      <vt:variant>
        <vt:lpstr>ערכת נושא</vt:lpstr>
      </vt:variant>
      <vt:variant>
        <vt:i4>2</vt:i4>
      </vt:variant>
      <vt:variant>
        <vt:lpstr>כותרות שקופיות</vt:lpstr>
      </vt:variant>
      <vt:variant>
        <vt:i4>53</vt:i4>
      </vt:variant>
    </vt:vector>
  </HeadingPairs>
  <TitlesOfParts>
    <vt:vector size="69" baseType="lpstr">
      <vt:lpstr>Arial</vt:lpstr>
      <vt:lpstr>Livvic Light</vt:lpstr>
      <vt:lpstr>Calibri</vt:lpstr>
      <vt:lpstr>Proxima Nova</vt:lpstr>
      <vt:lpstr>Advent Pro SemiBold</vt:lpstr>
      <vt:lpstr>Maven Pro</vt:lpstr>
      <vt:lpstr>Proxima Nova Semibold</vt:lpstr>
      <vt:lpstr>Fira Sans Condensed Medium</vt:lpstr>
      <vt:lpstr>Fira Sans Extra Condensed Medium</vt:lpstr>
      <vt:lpstr>Amatic SC</vt:lpstr>
      <vt:lpstr>Advent Pro Medium</vt:lpstr>
      <vt:lpstr>Roboto Medium</vt:lpstr>
      <vt:lpstr>Share Tech</vt:lpstr>
      <vt:lpstr>Nunito Light</vt:lpstr>
      <vt:lpstr>Data Science Consulting by Slidesgo</vt:lpstr>
      <vt:lpstr>Slidesgo Final Pages</vt:lpstr>
      <vt:lpstr>DATA SCIENCE Video Games</vt:lpstr>
      <vt:lpstr>DATA SCIENCE PROJECT</vt:lpstr>
      <vt:lpstr>OUR PROCESS</vt:lpstr>
      <vt:lpstr>Research question </vt:lpstr>
      <vt:lpstr>THE RESEARCH QUESTION</vt:lpstr>
      <vt:lpstr>Scraping</vt:lpstr>
      <vt:lpstr>61326 × 17</vt:lpstr>
      <vt:lpstr>The structure of the information</vt:lpstr>
      <vt:lpstr>How we implemented this:</vt:lpstr>
      <vt:lpstr>The results</vt:lpstr>
      <vt:lpstr>The results</vt:lpstr>
      <vt:lpstr>Data handling  </vt:lpstr>
      <vt:lpstr>Handling missing data:</vt:lpstr>
      <vt:lpstr>Handling missing data:</vt:lpstr>
      <vt:lpstr>Handling duplicates:</vt:lpstr>
      <vt:lpstr>Editing data:</vt:lpstr>
      <vt:lpstr>17487 × 14</vt:lpstr>
      <vt:lpstr>מצגת של PowerPoint‏</vt:lpstr>
      <vt:lpstr>EDA</vt:lpstr>
      <vt:lpstr>Machine Learning</vt:lpstr>
      <vt:lpstr>Conclusion</vt:lpstr>
      <vt:lpstr>OUR SOLUTIONS</vt:lpstr>
      <vt:lpstr>MAIN COMPETITORS</vt:lpstr>
      <vt:lpstr>MARKET RESEARCH</vt:lpstr>
      <vt:lpstr>TARGET</vt:lpstr>
      <vt:lpstr>A Picture Is Worth a Thousand Words</vt:lpstr>
      <vt:lpstr>AWESOME WORDS</vt:lpstr>
      <vt:lpstr>OUR CONSULTANTS</vt:lpstr>
      <vt:lpstr>—SOMEONE FAMOUS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Educational Icons</vt:lpstr>
      <vt:lpstr>Business Icons</vt:lpstr>
      <vt:lpstr>Help &amp; Support Icons</vt:lpstr>
      <vt:lpstr>Creative Process Icons</vt:lpstr>
      <vt:lpstr>Nature Icons</vt:lpstr>
      <vt:lpstr>SEO &amp; Marketing Icons</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Video Games</dc:title>
  <dc:creator>Eden Ben Meshi</dc:creator>
  <cp:lastModifiedBy>Eden Ben Meshi</cp:lastModifiedBy>
  <cp:revision>15</cp:revision>
  <dcterms:modified xsi:type="dcterms:W3CDTF">2022-05-23T21:28:53Z</dcterms:modified>
</cp:coreProperties>
</file>